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7" r:id="rId4"/>
  </p:sldMasterIdLst>
  <p:notesMasterIdLst>
    <p:notesMasterId r:id="rId58"/>
  </p:notesMasterIdLst>
  <p:handoutMasterIdLst>
    <p:handoutMasterId r:id="rId59"/>
  </p:handoutMasterIdLst>
  <p:sldIdLst>
    <p:sldId id="285" r:id="rId5"/>
    <p:sldId id="626" r:id="rId6"/>
    <p:sldId id="629" r:id="rId7"/>
    <p:sldId id="631" r:id="rId8"/>
    <p:sldId id="628" r:id="rId9"/>
    <p:sldId id="627" r:id="rId10"/>
    <p:sldId id="630" r:id="rId11"/>
    <p:sldId id="632" r:id="rId12"/>
    <p:sldId id="625" r:id="rId13"/>
    <p:sldId id="554" r:id="rId14"/>
    <p:sldId id="348" r:id="rId15"/>
    <p:sldId id="599" r:id="rId16"/>
    <p:sldId id="588" r:id="rId17"/>
    <p:sldId id="634" r:id="rId18"/>
    <p:sldId id="623" r:id="rId19"/>
    <p:sldId id="604" r:id="rId20"/>
    <p:sldId id="619" r:id="rId21"/>
    <p:sldId id="605" r:id="rId22"/>
    <p:sldId id="621" r:id="rId23"/>
    <p:sldId id="607" r:id="rId24"/>
    <p:sldId id="608" r:id="rId25"/>
    <p:sldId id="609" r:id="rId26"/>
    <p:sldId id="610" r:id="rId27"/>
    <p:sldId id="611" r:id="rId28"/>
    <p:sldId id="612" r:id="rId29"/>
    <p:sldId id="637" r:id="rId30"/>
    <p:sldId id="600" r:id="rId31"/>
    <p:sldId id="635" r:id="rId32"/>
    <p:sldId id="636" r:id="rId33"/>
    <p:sldId id="638" r:id="rId34"/>
    <p:sldId id="618" r:id="rId35"/>
    <p:sldId id="639" r:id="rId36"/>
    <p:sldId id="640" r:id="rId37"/>
    <p:sldId id="641" r:id="rId38"/>
    <p:sldId id="642" r:id="rId39"/>
    <p:sldId id="643" r:id="rId40"/>
    <p:sldId id="644" r:id="rId41"/>
    <p:sldId id="645" r:id="rId42"/>
    <p:sldId id="647" r:id="rId43"/>
    <p:sldId id="646" r:id="rId44"/>
    <p:sldId id="649" r:id="rId45"/>
    <p:sldId id="648" r:id="rId46"/>
    <p:sldId id="650" r:id="rId47"/>
    <p:sldId id="652" r:id="rId48"/>
    <p:sldId id="651" r:id="rId49"/>
    <p:sldId id="654" r:id="rId50"/>
    <p:sldId id="653" r:id="rId51"/>
    <p:sldId id="655" r:id="rId52"/>
    <p:sldId id="656" r:id="rId53"/>
    <p:sldId id="657" r:id="rId54"/>
    <p:sldId id="603" r:id="rId55"/>
    <p:sldId id="658" r:id="rId56"/>
    <p:sldId id="659" r:id="rId5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7" autoAdjust="0"/>
    <p:restoredTop sz="95592" autoAdjust="0"/>
  </p:normalViewPr>
  <p:slideViewPr>
    <p:cSldViewPr>
      <p:cViewPr>
        <p:scale>
          <a:sx n="82" d="100"/>
          <a:sy n="82" d="100"/>
        </p:scale>
        <p:origin x="-594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1998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2844793-DE4A-4109-AC3B-563B8AFB86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740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B5C2C34-22E5-4F62-B91E-07252E9FC9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7071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48056" y="2015653"/>
            <a:ext cx="6705600" cy="1905000"/>
          </a:xfrm>
          <a:prstGeom prst="rect">
            <a:avLst/>
          </a:prstGeom>
        </p:spPr>
        <p:txBody>
          <a:bodyPr anchor="b" anchorCtr="0"/>
          <a:lstStyle>
            <a:lvl1pPr algn="l">
              <a:defRPr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4114800"/>
            <a:ext cx="4724400" cy="2133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38616"/>
            <a:ext cx="4648200" cy="126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36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Question?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7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004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42875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Transition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49072" y="4114800"/>
            <a:ext cx="5723128" cy="167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642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50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605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635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57200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703618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6474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6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Graphic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703618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381000" y="1828800"/>
            <a:ext cx="4210194" cy="38862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600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Graphic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57200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610101" y="1828800"/>
            <a:ext cx="4210194" cy="38862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788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-Contras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62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57200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4572000" y="16764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587531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14566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401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9632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9632"/>
            <a:ext cx="9144000" cy="381000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ts val="1200"/>
              </a:lnSpc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Reaching across Arizona to provide comprehensive  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338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8" r:id="rId1"/>
    <p:sldLayoutId id="2147484229" r:id="rId2"/>
    <p:sldLayoutId id="2147484230" r:id="rId3"/>
    <p:sldLayoutId id="2147484231" r:id="rId4"/>
    <p:sldLayoutId id="2147484238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zahcccs.gov/hcbs/default.aspx" TargetMode="Externa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zahcccs.gov/shared/FiveYear.aspx" TargetMode="External"/><Relationship Id="rId2" Type="http://schemas.openxmlformats.org/officeDocument/2006/relationships/hyperlink" Target="http://www.azahcccs.gov/publicnotices/Downloads/WaiverForumFlyer.pdf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Modernizing Arizona Medicaid </a:t>
            </a:r>
          </a:p>
        </p:txBody>
      </p:sp>
      <p:sp>
        <p:nvSpPr>
          <p:cNvPr id="12291" name="Subtitle 1"/>
          <p:cNvSpPr>
            <a:spLocks noGrp="1"/>
          </p:cNvSpPr>
          <p:nvPr>
            <p:ph type="subTitle" idx="1"/>
          </p:nvPr>
        </p:nvSpPr>
        <p:spPr bwMode="auto">
          <a:xfrm>
            <a:off x="457200" y="3962400"/>
            <a:ext cx="5486400" cy="213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Arizona’s Application for a New Section 1115 Demonstration</a:t>
            </a:r>
          </a:p>
          <a:p>
            <a:pPr eaLnBrk="1" hangingPunct="1"/>
            <a:r>
              <a:rPr lang="en-US" altLang="en-US" sz="1800" dirty="0" smtClean="0"/>
              <a:t>August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AHCCCS Initiatives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“</a:t>
            </a:r>
            <a:r>
              <a:rPr lang="en-US" sz="3600" b="1" i="1" dirty="0" smtClean="0"/>
              <a:t>I also believe we are not close to achieving maximum efficiency in our Medicaid program</a:t>
            </a:r>
            <a:r>
              <a:rPr lang="en-US" sz="1500" b="1" i="1" dirty="0" smtClean="0"/>
              <a:t> </a:t>
            </a:r>
            <a:r>
              <a:rPr lang="en-US" sz="3600" dirty="0" smtClean="0"/>
              <a:t>”</a:t>
            </a:r>
          </a:p>
          <a:p>
            <a:pPr marL="0" indent="0" algn="r">
              <a:buNone/>
            </a:pPr>
            <a:r>
              <a:rPr lang="en-US" sz="3600" dirty="0" smtClean="0"/>
              <a:t>Governor Ducey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6924B78-3C50-469C-9FB7-2C77C6EF6FA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91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AHCCCS Today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z="2600" dirty="0" smtClean="0"/>
              <a:t>Largest Insurer in the State of Arizona</a:t>
            </a:r>
          </a:p>
          <a:p>
            <a:pPr eaLnBrk="1" hangingPunct="1">
              <a:spcBef>
                <a:spcPts val="600"/>
              </a:spcBef>
            </a:pPr>
            <a:r>
              <a:rPr lang="en-US" sz="2600" dirty="0" smtClean="0"/>
              <a:t>$12.0 billion program </a:t>
            </a:r>
          </a:p>
          <a:p>
            <a:pPr eaLnBrk="1" hangingPunct="1">
              <a:spcBef>
                <a:spcPts val="600"/>
              </a:spcBef>
            </a:pPr>
            <a:r>
              <a:rPr lang="en-US" sz="2600" dirty="0" smtClean="0"/>
              <a:t>Mandatory Managed Care</a:t>
            </a:r>
          </a:p>
          <a:p>
            <a:pPr>
              <a:spcBef>
                <a:spcPts val="600"/>
              </a:spcBef>
            </a:pPr>
            <a:r>
              <a:rPr lang="en-US" sz="2600" dirty="0"/>
              <a:t>Public-Private Partnership</a:t>
            </a:r>
          </a:p>
          <a:p>
            <a:pPr>
              <a:spcBef>
                <a:spcPts val="600"/>
              </a:spcBef>
            </a:pPr>
            <a:r>
              <a:rPr lang="en-US" sz="2600" dirty="0"/>
              <a:t>System built on competition and choice</a:t>
            </a:r>
          </a:p>
          <a:p>
            <a:pPr>
              <a:spcBef>
                <a:spcPts val="600"/>
              </a:spcBef>
            </a:pPr>
            <a:r>
              <a:rPr lang="en-US" sz="2600" dirty="0"/>
              <a:t>Integrated delivery system–over 60,000 providers</a:t>
            </a:r>
          </a:p>
          <a:p>
            <a:pPr>
              <a:spcBef>
                <a:spcPts val="600"/>
              </a:spcBef>
            </a:pPr>
            <a:r>
              <a:rPr lang="en-US" sz="2600" dirty="0" smtClean="0"/>
              <a:t>Covers </a:t>
            </a:r>
            <a:r>
              <a:rPr lang="en-US" sz="2600" dirty="0"/>
              <a:t>two-thirds of nursing facility </a:t>
            </a:r>
            <a:r>
              <a:rPr lang="en-US" sz="2600" dirty="0" smtClean="0"/>
              <a:t>days</a:t>
            </a:r>
          </a:p>
          <a:p>
            <a:pPr>
              <a:spcBef>
                <a:spcPts val="600"/>
              </a:spcBef>
            </a:pPr>
            <a:r>
              <a:rPr lang="en-US" sz="2600" dirty="0" smtClean="0">
                <a:solidFill>
                  <a:srgbClr val="FF0000"/>
                </a:solidFill>
              </a:rPr>
              <a:t>Covers nearly as many adults as traditionally eligible populations, such as pregnant women, children, elderly, persons with disabilities</a:t>
            </a:r>
            <a:endParaRPr lang="en-US" sz="2600" dirty="0"/>
          </a:p>
          <a:p>
            <a:pPr marL="0" indent="0" eaLnBrk="1" hangingPunct="1">
              <a:buNone/>
            </a:pPr>
            <a:endParaRPr lang="en-US" sz="2600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/>
          <a:lstStyle/>
          <a:p>
            <a:fld id="{FF445594-FFE8-4E90-934C-EFF530110A38}" type="slidenum">
              <a:rPr lang="en-US" smtClean="0"/>
              <a:t>11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3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Modernizing Arizona Medicaid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Expanding Private Sector Partnerships and Leveraging Today’s Technology to Reinvent AHCCCS</a:t>
            </a:r>
          </a:p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200" y="2867025"/>
            <a:ext cx="6435877" cy="1752600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19800" y="3352800"/>
            <a:ext cx="2057400" cy="1752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Promote a quality product at the most affordable price</a:t>
            </a:r>
            <a:endParaRPr lang="en-US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95400" y="3352800"/>
            <a:ext cx="2057400" cy="1752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Engage Arizonans </a:t>
            </a:r>
            <a:br>
              <a:rPr lang="en-US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take charge of their health</a:t>
            </a:r>
            <a:endParaRPr lang="en-US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78235" y="3343275"/>
            <a:ext cx="2057400" cy="1752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Medicaid a temporary option</a:t>
            </a:r>
            <a:endParaRPr lang="en-US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43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AHCCCS CARE Program: Requiring Member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u="sng" dirty="0" smtClean="0"/>
              <a:t>Copays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Up </a:t>
            </a:r>
            <a:r>
              <a:rPr lang="en-US" dirty="0"/>
              <a:t>to 3% of annual household </a:t>
            </a:r>
            <a:r>
              <a:rPr lang="en-US" dirty="0" smtClean="0"/>
              <a:t>income</a:t>
            </a:r>
          </a:p>
          <a:p>
            <a:pPr lvl="1"/>
            <a:r>
              <a:rPr lang="en-US" dirty="0" smtClean="0"/>
              <a:t>Members </a:t>
            </a:r>
            <a:r>
              <a:rPr lang="en-US" dirty="0"/>
              <a:t>will make monthly AHCCCS CARE payments reflecting copays for services already </a:t>
            </a:r>
            <a:r>
              <a:rPr lang="en-US" dirty="0" smtClean="0"/>
              <a:t>obtained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also removes the burden of collecting the copay by providers at the point of </a:t>
            </a:r>
            <a:r>
              <a:rPr lang="en-US" dirty="0" smtClean="0"/>
              <a:t>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28268C2-6260-4244-89F6-AD24D84BE93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8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Copays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 smtClean="0"/>
              <a:t>Preventive Services</a:t>
            </a:r>
          </a:p>
          <a:p>
            <a:r>
              <a:rPr lang="en-US" dirty="0" smtClean="0"/>
              <a:t>Wellness</a:t>
            </a:r>
          </a:p>
          <a:p>
            <a:r>
              <a:rPr lang="en-US" dirty="0" smtClean="0"/>
              <a:t>Chronic illness</a:t>
            </a:r>
          </a:p>
          <a:p>
            <a:r>
              <a:rPr lang="en-US" dirty="0" smtClean="0"/>
              <a:t>Persons with Serious Mental Illness</a:t>
            </a:r>
          </a:p>
          <a:p>
            <a:r>
              <a:rPr lang="en-US" dirty="0" smtClean="0"/>
              <a:t>Services obtained at your Primary Care Physician or OB-GYN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Copay Required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 smtClean="0"/>
              <a:t>Opioids, except cancer and terminal illness</a:t>
            </a:r>
          </a:p>
          <a:p>
            <a:r>
              <a:rPr lang="en-US" dirty="0" smtClean="0"/>
              <a:t>Non-Emergency use of ED</a:t>
            </a:r>
          </a:p>
          <a:p>
            <a:r>
              <a:rPr lang="en-US" dirty="0" smtClean="0"/>
              <a:t>Missed Appointments</a:t>
            </a:r>
          </a:p>
          <a:p>
            <a:r>
              <a:rPr lang="en-US" dirty="0" smtClean="0"/>
              <a:t>Specialist services without PCP referral</a:t>
            </a:r>
          </a:p>
          <a:p>
            <a:r>
              <a:rPr lang="en-US" dirty="0" smtClean="0"/>
              <a:t>Brand name drugs when generic available unless physician determines generic ineffective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Copays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786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" t="10869" r="-557" b="39613"/>
          <a:stretch/>
        </p:blipFill>
        <p:spPr>
          <a:xfrm>
            <a:off x="381000" y="1342663"/>
            <a:ext cx="8305800" cy="3216622"/>
          </a:xfrm>
          <a:prstGeom prst="rect">
            <a:avLst/>
          </a:prstGeom>
        </p:spPr>
      </p:pic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" t="95465" r="21767"/>
          <a:stretch/>
        </p:blipFill>
        <p:spPr>
          <a:xfrm>
            <a:off x="809263" y="4419600"/>
            <a:ext cx="6401765" cy="27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4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AHCCCS </a:t>
            </a:r>
            <a:r>
              <a:rPr lang="en-US" dirty="0"/>
              <a:t>CARE </a:t>
            </a:r>
            <a:r>
              <a:rPr lang="en-US" dirty="0" smtClean="0"/>
              <a:t>Premiums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Included </a:t>
            </a:r>
            <a:r>
              <a:rPr lang="en-US" dirty="0"/>
              <a:t>in the monthly AHCCCS CARE payment </a:t>
            </a:r>
            <a:endParaRPr lang="en-US" dirty="0" smtClean="0"/>
          </a:p>
          <a:p>
            <a:r>
              <a:rPr lang="en-US" dirty="0" smtClean="0"/>
              <a:t>Premium </a:t>
            </a:r>
            <a:r>
              <a:rPr lang="en-US" dirty="0"/>
              <a:t>requirement set at 2% of </a:t>
            </a:r>
            <a:r>
              <a:rPr lang="en-US" dirty="0" smtClean="0"/>
              <a:t>annual </a:t>
            </a:r>
            <a:r>
              <a:rPr lang="en-US" dirty="0"/>
              <a:t>household </a:t>
            </a:r>
            <a:r>
              <a:rPr lang="en-US" dirty="0" smtClean="0"/>
              <a:t>income</a:t>
            </a:r>
            <a:endParaRPr lang="en-US" dirty="0"/>
          </a:p>
          <a:p>
            <a:r>
              <a:rPr lang="en-US" dirty="0"/>
              <a:t>Member contributions do not exceed 5% of annual household </a:t>
            </a:r>
            <a:r>
              <a:rPr lang="en-US" dirty="0" smtClean="0"/>
              <a:t>income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63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00200"/>
            <a:ext cx="4375228" cy="296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5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AHCCCS CARE </a:t>
            </a:r>
            <a:r>
              <a:rPr lang="en-US" sz="3600" dirty="0" smtClean="0"/>
              <a:t>Account: Giving People Tools to Manage Their Health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73563"/>
          </a:xfrm>
        </p:spPr>
        <p:txBody>
          <a:bodyPr/>
          <a:lstStyle/>
          <a:p>
            <a:pPr lvl="0"/>
            <a:r>
              <a:rPr lang="en-US" sz="3000" dirty="0" smtClean="0"/>
              <a:t>Functions </a:t>
            </a:r>
            <a:r>
              <a:rPr lang="en-US" sz="3000" dirty="0"/>
              <a:t>like a Health Savings </a:t>
            </a:r>
            <a:r>
              <a:rPr lang="en-US" sz="3000" dirty="0" smtClean="0"/>
              <a:t>Account </a:t>
            </a:r>
            <a:endParaRPr lang="en-US" sz="3000" dirty="0"/>
          </a:p>
          <a:p>
            <a:pPr lvl="0"/>
            <a:r>
              <a:rPr lang="en-US" sz="3000" dirty="0"/>
              <a:t>Members must be in good standing to be eligible for the AHCCCS </a:t>
            </a:r>
            <a:r>
              <a:rPr lang="en-US" sz="2800" dirty="0"/>
              <a:t>CARE </a:t>
            </a:r>
            <a:r>
              <a:rPr lang="en-US" sz="3000" dirty="0" smtClean="0"/>
              <a:t>Account by</a:t>
            </a:r>
            <a:endParaRPr lang="en-US" sz="3000" dirty="0"/>
          </a:p>
          <a:p>
            <a:pPr lvl="1"/>
            <a:r>
              <a:rPr lang="en-US" sz="2400" dirty="0"/>
              <a:t>Making timely </a:t>
            </a:r>
            <a:r>
              <a:rPr lang="en-US" sz="2400" dirty="0" smtClean="0"/>
              <a:t>payments</a:t>
            </a:r>
            <a:endParaRPr lang="en-US" sz="2400" dirty="0"/>
          </a:p>
          <a:p>
            <a:pPr lvl="1"/>
            <a:r>
              <a:rPr lang="en-US" sz="2400" dirty="0"/>
              <a:t>Participating in AHCCCS </a:t>
            </a:r>
            <a:r>
              <a:rPr lang="en-US" sz="2400" dirty="0" smtClean="0"/>
              <a:t>Works</a:t>
            </a:r>
            <a:endParaRPr lang="en-US" sz="2400" dirty="0"/>
          </a:p>
          <a:p>
            <a:pPr lvl="1"/>
            <a:r>
              <a:rPr lang="en-US" sz="2400" dirty="0"/>
              <a:t>Meeting the Healthy Arizona </a:t>
            </a:r>
            <a:r>
              <a:rPr lang="en-US" sz="2400" dirty="0" smtClean="0"/>
              <a:t>targets</a:t>
            </a:r>
          </a:p>
          <a:p>
            <a:pPr lvl="0"/>
            <a:r>
              <a:rPr lang="en-US" sz="3000" dirty="0"/>
              <a:t>Employers and the Philanthropic community can make AHCCCS </a:t>
            </a:r>
            <a:r>
              <a:rPr lang="en-US" sz="2800" dirty="0"/>
              <a:t>CARE </a:t>
            </a:r>
            <a:r>
              <a:rPr lang="en-US" sz="3000" dirty="0"/>
              <a:t>Account </a:t>
            </a:r>
            <a:r>
              <a:rPr lang="en-US" sz="3000" dirty="0" smtClean="0"/>
              <a:t>contributions</a:t>
            </a:r>
            <a:endParaRPr lang="en-US" sz="3000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94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71" b="-6657"/>
          <a:stretch/>
        </p:blipFill>
        <p:spPr>
          <a:xfrm>
            <a:off x="609600" y="1524000"/>
            <a:ext cx="7999532" cy="387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1115 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600" dirty="0"/>
              <a:t>Section 1115 of the Social Security Acts gives states authority to waive selected Medicaid requirements in federal law </a:t>
            </a:r>
          </a:p>
          <a:p>
            <a:r>
              <a:rPr lang="en-US" altLang="en-US" sz="2600" dirty="0"/>
              <a:t>Two types of authority may be requested:</a:t>
            </a:r>
          </a:p>
          <a:p>
            <a:pPr lvl="1"/>
            <a:r>
              <a:rPr lang="en-US" altLang="en-US" sz="2200" dirty="0"/>
              <a:t>Waiver of provisions of Section1902</a:t>
            </a:r>
          </a:p>
          <a:p>
            <a:pPr lvl="1"/>
            <a:r>
              <a:rPr lang="en-US" altLang="en-US" sz="2200" dirty="0"/>
              <a:t>Expenditure of federal funds under Section 1903</a:t>
            </a:r>
          </a:p>
          <a:p>
            <a:r>
              <a:rPr lang="en-US" altLang="en-US" sz="2600" dirty="0"/>
              <a:t>Projects must be budget </a:t>
            </a:r>
            <a:r>
              <a:rPr lang="en-US" altLang="en-US" sz="2600" dirty="0" smtClean="0"/>
              <a:t>neutral – i.e. project cannot cost </a:t>
            </a:r>
            <a:r>
              <a:rPr lang="en-US" altLang="en-US" sz="2600" dirty="0"/>
              <a:t>more than </a:t>
            </a:r>
            <a:r>
              <a:rPr lang="en-US" altLang="en-US" sz="2600" dirty="0" smtClean="0"/>
              <a:t>it would have without </a:t>
            </a:r>
            <a:r>
              <a:rPr lang="en-US" altLang="en-US" sz="2600" dirty="0"/>
              <a:t>the waiver</a:t>
            </a:r>
          </a:p>
          <a:p>
            <a:r>
              <a:rPr lang="en-US" altLang="en-US" sz="2600" dirty="0" smtClean="0"/>
              <a:t>New Demonstrations are </a:t>
            </a:r>
            <a:r>
              <a:rPr lang="en-US" altLang="en-US" sz="2600" dirty="0"/>
              <a:t>generally approved for </a:t>
            </a:r>
            <a:r>
              <a:rPr lang="en-US" altLang="en-US" sz="2600" dirty="0" smtClean="0"/>
              <a:t>5 </a:t>
            </a:r>
            <a:r>
              <a:rPr lang="en-US" altLang="en-US" sz="2600" dirty="0"/>
              <a:t>years; </a:t>
            </a:r>
            <a:r>
              <a:rPr lang="en-US" altLang="en-US" sz="2600" dirty="0" smtClean="0"/>
              <a:t>Arizona’s waiver has been a 5 year contract</a:t>
            </a:r>
            <a:endParaRPr lang="en-US" altLang="en-US" sz="2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079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AHCCCS </a:t>
            </a:r>
            <a:r>
              <a:rPr lang="en-US" sz="3600" dirty="0"/>
              <a:t>CARE </a:t>
            </a:r>
            <a:r>
              <a:rPr lang="en-US" dirty="0"/>
              <a:t>Account (</a:t>
            </a:r>
            <a:r>
              <a:rPr lang="en-US" dirty="0" smtClean="0"/>
              <a:t>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000" dirty="0"/>
              <a:t>Contributions for premiums go into the AHCCCS </a:t>
            </a:r>
            <a:r>
              <a:rPr lang="en-US" sz="2800" dirty="0"/>
              <a:t>CARE </a:t>
            </a:r>
            <a:r>
              <a:rPr lang="en-US" sz="3000" dirty="0" smtClean="0"/>
              <a:t>Account, </a:t>
            </a:r>
            <a:r>
              <a:rPr lang="en-US" sz="3000" dirty="0"/>
              <a:t>which can be used for non-covered </a:t>
            </a:r>
            <a:r>
              <a:rPr lang="en-US" sz="3000" dirty="0" smtClean="0"/>
              <a:t>services</a:t>
            </a:r>
            <a:endParaRPr lang="en-US" sz="3000" dirty="0"/>
          </a:p>
          <a:p>
            <a:pPr lvl="1">
              <a:spcBef>
                <a:spcPts val="300"/>
              </a:spcBef>
            </a:pPr>
            <a:r>
              <a:rPr lang="en-US" sz="2400" dirty="0" smtClean="0"/>
              <a:t>Dental 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Vision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Chiropractic services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Nutrition counseling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Recognized weight loss programs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Gym memberships</a:t>
            </a:r>
          </a:p>
          <a:p>
            <a:pPr lvl="1">
              <a:spcBef>
                <a:spcPts val="300"/>
              </a:spcBef>
            </a:pPr>
            <a:r>
              <a:rPr lang="en-US" sz="2400" dirty="0"/>
              <a:t>S</a:t>
            </a:r>
            <a:r>
              <a:rPr lang="en-US" sz="2400" dirty="0" smtClean="0"/>
              <a:t>unscreen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3" r="4043" b="84641"/>
          <a:stretch/>
        </p:blipFill>
        <p:spPr>
          <a:xfrm>
            <a:off x="509285" y="443696"/>
            <a:ext cx="8567097" cy="15375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3" t="27459" r="4043" b="19841"/>
          <a:stretch/>
        </p:blipFill>
        <p:spPr>
          <a:xfrm>
            <a:off x="1676400" y="1600200"/>
            <a:ext cx="6244643" cy="36778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18" r="31284" b="-652"/>
          <a:stretch/>
        </p:blipFill>
        <p:spPr>
          <a:xfrm>
            <a:off x="1863525" y="5278056"/>
            <a:ext cx="6057518" cy="27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3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Healthy Arizona: </a:t>
            </a:r>
            <a:br>
              <a:rPr lang="en-US" smtClean="0"/>
            </a:br>
            <a:r>
              <a:rPr lang="en-US" smtClean="0"/>
              <a:t>Promoting Healthy Behaviors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373563"/>
          </a:xfrm>
        </p:spPr>
        <p:txBody>
          <a:bodyPr/>
          <a:lstStyle/>
          <a:p>
            <a:pPr lvl="0"/>
            <a:r>
              <a:rPr lang="en-US" dirty="0" smtClean="0"/>
              <a:t>Healthy Arizona is a set of targets</a:t>
            </a:r>
          </a:p>
          <a:p>
            <a:pPr lvl="1"/>
            <a:r>
              <a:rPr lang="en-US" sz="2600" dirty="0" smtClean="0"/>
              <a:t>Promoting wellness: wellness exams, flu shots, glucose screenings, mammograms, tobacco cessation, and others.</a:t>
            </a:r>
          </a:p>
          <a:p>
            <a:pPr lvl="1"/>
            <a:r>
              <a:rPr lang="en-US" sz="2600" dirty="0" smtClean="0"/>
              <a:t>Managing Chronic Disease: such as, diabetes, substance use disorders, asthma.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133600"/>
            <a:ext cx="3581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8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Healthy Arizona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If members meet their Healthy Arizona target, they have the choice of either:</a:t>
            </a:r>
          </a:p>
          <a:p>
            <a:pPr lvl="1"/>
            <a:r>
              <a:rPr lang="en-US" dirty="0"/>
              <a:t>Reducing their required AHCCCS </a:t>
            </a:r>
            <a:r>
              <a:rPr lang="en-US" dirty="0" smtClean="0"/>
              <a:t>CARE payments</a:t>
            </a:r>
            <a:r>
              <a:rPr lang="en-US" dirty="0"/>
              <a:t>; or </a:t>
            </a:r>
          </a:p>
          <a:p>
            <a:pPr lvl="1"/>
            <a:r>
              <a:rPr lang="en-US" dirty="0"/>
              <a:t>Rolling unused AHCCCS CARE</a:t>
            </a:r>
            <a:r>
              <a:rPr lang="en-US" sz="2400" dirty="0"/>
              <a:t> </a:t>
            </a:r>
            <a:r>
              <a:rPr lang="en-US" dirty="0" smtClean="0"/>
              <a:t>Account </a:t>
            </a:r>
            <a:r>
              <a:rPr lang="en-US" dirty="0"/>
              <a:t>funds over into next benefit year.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08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AHCCCS Works: </a:t>
            </a:r>
            <a:br>
              <a:rPr lang="en-US" smtClean="0"/>
            </a:br>
            <a:r>
              <a:rPr lang="en-US" smtClean="0"/>
              <a:t>Viewing AHCCCS as a Pit Stop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373563"/>
          </a:xfrm>
        </p:spPr>
        <p:txBody>
          <a:bodyPr/>
          <a:lstStyle/>
          <a:p>
            <a:pPr lvl="0"/>
            <a:r>
              <a:rPr lang="en-US" dirty="0" smtClean="0"/>
              <a:t>Supporting Work Incentives: </a:t>
            </a:r>
          </a:p>
          <a:p>
            <a:pPr lvl="1"/>
            <a:r>
              <a:rPr lang="en-US" dirty="0" smtClean="0"/>
              <a:t>Partner with existing employment supports programs to build skills and promote work</a:t>
            </a:r>
          </a:p>
          <a:p>
            <a:pPr lvl="1"/>
            <a:r>
              <a:rPr lang="en-US" dirty="0" smtClean="0"/>
              <a:t>Arizona Department of Economic Security manages numerous programs that provide support to job seekers</a:t>
            </a:r>
          </a:p>
          <a:p>
            <a:pPr marL="342900" lvl="1" indent="-342900">
              <a:spcBef>
                <a:spcPts val="1000"/>
              </a:spcBef>
              <a:buSzTx/>
              <a:buFont typeface="Arial" panose="020B0604020202020204" pitchFamily="34" charset="0"/>
              <a:buChar char="•"/>
            </a:pPr>
            <a:r>
              <a:rPr lang="en-US" b="1" dirty="0"/>
              <a:t>Unused AHCCCS CARE funds roll over </a:t>
            </a:r>
            <a:r>
              <a:rPr lang="en-US" b="1" dirty="0" smtClean="0"/>
              <a:t>into </a:t>
            </a:r>
            <a:r>
              <a:rPr lang="en-US" b="1" dirty="0"/>
              <a:t>private HSA  or </a:t>
            </a:r>
            <a:r>
              <a:rPr lang="en-US" b="1" dirty="0" smtClean="0"/>
              <a:t>AHCCCS CARE account can be maintained when </a:t>
            </a:r>
            <a:r>
              <a:rPr lang="en-US" b="1" dirty="0"/>
              <a:t>member transitions out of </a:t>
            </a:r>
            <a:r>
              <a:rPr lang="en-US" b="1" dirty="0" smtClean="0"/>
              <a:t>Medicaid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30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AHCCCS Works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600"/>
              </a:spcBef>
            </a:pPr>
            <a:r>
              <a:rPr lang="en-US" sz="3000" dirty="0"/>
              <a:t>Employers will be able to make direct contributions into their employees’ AHCCCS </a:t>
            </a:r>
            <a:r>
              <a:rPr lang="en-US" sz="2800" dirty="0"/>
              <a:t>CARE </a:t>
            </a:r>
            <a:r>
              <a:rPr lang="en-US" sz="2800" dirty="0" smtClean="0"/>
              <a:t>Account </a:t>
            </a:r>
            <a:r>
              <a:rPr lang="en-US" sz="3000" dirty="0" smtClean="0"/>
              <a:t>that employees </a:t>
            </a:r>
            <a:r>
              <a:rPr lang="en-US" sz="3000" dirty="0"/>
              <a:t>can use toward non-covered </a:t>
            </a:r>
            <a:r>
              <a:rPr lang="en-US" sz="3000" dirty="0" smtClean="0"/>
              <a:t>services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Employer contributions reduce employee’s contribution requirements or help build up funds in their AHCCCS CARE </a:t>
            </a:r>
            <a:r>
              <a:rPr lang="en-US" sz="2800" dirty="0" smtClean="0"/>
              <a:t>Account that </a:t>
            </a:r>
            <a:r>
              <a:rPr lang="en-US" sz="2800" dirty="0"/>
              <a:t>can be used for non-covered </a:t>
            </a:r>
            <a:r>
              <a:rPr lang="en-US" sz="2800" dirty="0" smtClean="0"/>
              <a:t>services</a:t>
            </a:r>
          </a:p>
          <a:p>
            <a:pPr>
              <a:spcBef>
                <a:spcPts val="600"/>
              </a:spcBef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12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AHCCCS Works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600"/>
              </a:spcBef>
            </a:pPr>
            <a:r>
              <a:rPr lang="en-US" dirty="0" smtClean="0"/>
              <a:t>Targeted Participation: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The </a:t>
            </a:r>
            <a:r>
              <a:rPr lang="en-US" dirty="0"/>
              <a:t>Philanthropic community can make contributions for targeted purposes, such as smoking cessation or managing chronic </a:t>
            </a:r>
            <a:r>
              <a:rPr lang="en-US" dirty="0" smtClean="0"/>
              <a:t>disease</a:t>
            </a:r>
            <a:endParaRPr lang="en-US" dirty="0"/>
          </a:p>
          <a:p>
            <a:pPr lvl="0">
              <a:spcBef>
                <a:spcPts val="600"/>
              </a:spcBef>
            </a:pPr>
            <a:r>
              <a:rPr lang="en-US" dirty="0"/>
              <a:t>Private sector contributions are </a:t>
            </a:r>
            <a:r>
              <a:rPr lang="en-US" dirty="0" smtClean="0"/>
              <a:t>tax-deductible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693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Modern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28268C2-6260-4244-89F6-AD24D84BE93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400300" y="3667035"/>
            <a:ext cx="2286000" cy="2286000"/>
            <a:chOff x="1676400" y="3568005"/>
            <a:chExt cx="2286000" cy="2286000"/>
          </a:xfrm>
        </p:grpSpPr>
        <p:sp>
          <p:nvSpPr>
            <p:cNvPr id="6" name="Oval 5"/>
            <p:cNvSpPr/>
            <p:nvPr/>
          </p:nvSpPr>
          <p:spPr>
            <a:xfrm>
              <a:off x="1676400" y="3568005"/>
              <a:ext cx="2286000" cy="2286000"/>
            </a:xfrm>
            <a:prstGeom prst="ellipse">
              <a:avLst/>
            </a:prstGeom>
            <a:solidFill>
              <a:schemeClr val="accent1">
                <a:alpha val="87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28800" y="4193738"/>
              <a:ext cx="190500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n-US" sz="2200" cap="all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Improving</a:t>
              </a:r>
              <a:r>
                <a:rPr lang="en-US" sz="2400" cap="all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data analytics for program integrity</a:t>
              </a:r>
              <a:endPara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419600" y="3667035"/>
            <a:ext cx="2286000" cy="2286000"/>
            <a:chOff x="3846443" y="3568005"/>
            <a:chExt cx="2286000" cy="2286000"/>
          </a:xfrm>
        </p:grpSpPr>
        <p:sp>
          <p:nvSpPr>
            <p:cNvPr id="8" name="Oval 7"/>
            <p:cNvSpPr/>
            <p:nvPr/>
          </p:nvSpPr>
          <p:spPr>
            <a:xfrm>
              <a:off x="3846443" y="3568005"/>
              <a:ext cx="2286000" cy="2286000"/>
            </a:xfrm>
            <a:prstGeom prst="ellipse">
              <a:avLst/>
            </a:prstGeom>
            <a:solidFill>
              <a:schemeClr val="accent4">
                <a:lumMod val="50000"/>
                <a:alpha val="87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62400" y="4193738"/>
              <a:ext cx="2055743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n-US" sz="2200" cap="all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Prioritizing</a:t>
              </a:r>
            </a:p>
            <a:p>
              <a:pPr marL="0" lvl="1" algn="ctr"/>
              <a:r>
                <a:rPr lang="en-US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quality over quantity</a:t>
              </a:r>
            </a:p>
            <a:p>
              <a:pPr algn="ctr"/>
              <a:endPara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421257" y="1752600"/>
            <a:ext cx="2286000" cy="2286000"/>
            <a:chOff x="3846443" y="1447800"/>
            <a:chExt cx="2286000" cy="2286000"/>
          </a:xfrm>
        </p:grpSpPr>
        <p:sp>
          <p:nvSpPr>
            <p:cNvPr id="10" name="Oval 9"/>
            <p:cNvSpPr/>
            <p:nvPr/>
          </p:nvSpPr>
          <p:spPr>
            <a:xfrm>
              <a:off x="3846443" y="1447800"/>
              <a:ext cx="2286000" cy="2286000"/>
            </a:xfrm>
            <a:prstGeom prst="ellipse">
              <a:avLst/>
            </a:prstGeom>
            <a:solidFill>
              <a:schemeClr val="accent2">
                <a:alpha val="87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60743" y="1905000"/>
              <a:ext cx="2057400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n-US" sz="2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BUILDING</a:t>
              </a:r>
            </a:p>
            <a:p>
              <a:pPr marL="0" lvl="1" algn="ctr"/>
              <a:r>
                <a:rPr lang="en-US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partnerships to reduce fragmentation</a:t>
              </a:r>
              <a:endPara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400300" y="1752600"/>
            <a:ext cx="2286000" cy="2286000"/>
            <a:chOff x="1676400" y="1447800"/>
            <a:chExt cx="2286000" cy="2286000"/>
          </a:xfrm>
        </p:grpSpPr>
        <p:sp>
          <p:nvSpPr>
            <p:cNvPr id="9" name="Oval 8"/>
            <p:cNvSpPr/>
            <p:nvPr/>
          </p:nvSpPr>
          <p:spPr>
            <a:xfrm>
              <a:off x="1676400" y="1447800"/>
              <a:ext cx="2286000" cy="2286000"/>
            </a:xfrm>
            <a:prstGeom prst="ellipse">
              <a:avLst/>
            </a:prstGeom>
            <a:solidFill>
              <a:schemeClr val="accent3">
                <a:alpha val="87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28800" y="1905000"/>
              <a:ext cx="1905000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n-US" sz="2200" cap="all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Engaging</a:t>
              </a:r>
              <a:r>
                <a:rPr lang="en-US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consumers </a:t>
              </a:r>
              <a:r>
                <a:rPr lang="en-US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through technology</a:t>
              </a:r>
              <a:endPara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428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II: The Legislative Partnership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77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Requirements: SB 1092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All </a:t>
            </a:r>
            <a:r>
              <a:rPr lang="en-US" dirty="0"/>
              <a:t>able-bodied adult* members are required to meet one of </a:t>
            </a:r>
            <a:r>
              <a:rPr lang="en-US" dirty="0" smtClean="0"/>
              <a:t>the following </a:t>
            </a:r>
            <a:r>
              <a:rPr lang="en-US" dirty="0"/>
              <a:t>employment criteria to </a:t>
            </a:r>
            <a:r>
              <a:rPr lang="en-US" dirty="0" smtClean="0"/>
              <a:t>qualify </a:t>
            </a:r>
            <a:r>
              <a:rPr lang="en-US" dirty="0"/>
              <a:t>for AHCCCS: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29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61" b="20173"/>
          <a:stretch/>
        </p:blipFill>
        <p:spPr>
          <a:xfrm>
            <a:off x="1905000" y="3352801"/>
            <a:ext cx="5181600" cy="2344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5693476"/>
            <a:ext cx="800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*Able-bodied adults are individuals who are at least 19 years of age, and are physically and mentally capable of working.</a:t>
            </a:r>
          </a:p>
        </p:txBody>
      </p:sp>
    </p:spTree>
    <p:extLst>
      <p:ext uri="{BB962C8B-B14F-4D97-AF65-F5344CB8AC3E}">
        <p14:creationId xmlns:p14="http://schemas.microsoft.com/office/powerpoint/2010/main" val="60722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Waiver Allows Arizona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Run its unique Medicaid model built around a statewide managed care system</a:t>
            </a:r>
          </a:p>
          <a:p>
            <a:r>
              <a:rPr lang="en-US" altLang="en-US" sz="2800" dirty="0"/>
              <a:t>Provide health care to expanded </a:t>
            </a:r>
            <a:r>
              <a:rPr lang="en-US" altLang="en-US" sz="2800" dirty="0" smtClean="0"/>
              <a:t>populations </a:t>
            </a:r>
            <a:endParaRPr lang="en-US" altLang="en-US" sz="2800" dirty="0"/>
          </a:p>
          <a:p>
            <a:r>
              <a:rPr lang="en-US" altLang="en-US" sz="2800" dirty="0"/>
              <a:t>Serve members enrolled in the Arizona Long Term Care System </a:t>
            </a:r>
            <a:r>
              <a:rPr lang="en-US" altLang="en-US" sz="2800" dirty="0" smtClean="0"/>
              <a:t>(ALTCS) in </a:t>
            </a:r>
            <a:r>
              <a:rPr lang="en-US" altLang="en-US" sz="2800" dirty="0"/>
              <a:t>the community rather than more costly </a:t>
            </a:r>
            <a:r>
              <a:rPr lang="en-US" altLang="en-US" sz="2800" dirty="0" smtClean="0"/>
              <a:t>institutions</a:t>
            </a:r>
          </a:p>
          <a:p>
            <a:r>
              <a:rPr lang="en-US" altLang="en-US" sz="2800" dirty="0" smtClean="0"/>
              <a:t>Allow spouses as paid caregivers in ALTCS</a:t>
            </a:r>
            <a:endParaRPr lang="en-US" altLang="en-US" sz="2800" dirty="0"/>
          </a:p>
          <a:p>
            <a:r>
              <a:rPr lang="en-US" altLang="en-US" sz="2800" dirty="0"/>
              <a:t>Implement administrative practices that increase efficiency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3120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 1092 Work Requirement –   Exemptions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73563"/>
          </a:xfrm>
        </p:spPr>
        <p:txBody>
          <a:bodyPr/>
          <a:lstStyle/>
          <a:p>
            <a:r>
              <a:rPr lang="en-US" sz="2400" dirty="0" smtClean="0"/>
              <a:t>Exemption for individuals meeting any </a:t>
            </a:r>
            <a:r>
              <a:rPr lang="en-US" sz="2400" dirty="0"/>
              <a:t>of the </a:t>
            </a:r>
            <a:r>
              <a:rPr lang="en-US" sz="2400" dirty="0" smtClean="0"/>
              <a:t>following </a:t>
            </a:r>
          </a:p>
          <a:p>
            <a:pPr lvl="1"/>
            <a:r>
              <a:rPr lang="en-US" sz="2400" dirty="0" smtClean="0"/>
              <a:t>Is </a:t>
            </a:r>
            <a:r>
              <a:rPr lang="en-US" sz="2400" dirty="0"/>
              <a:t>at </a:t>
            </a:r>
            <a:r>
              <a:rPr lang="en-US" sz="2400" dirty="0" smtClean="0"/>
              <a:t>least 19 years </a:t>
            </a:r>
            <a:r>
              <a:rPr lang="en-US" sz="2400" dirty="0"/>
              <a:t>of age but is still attending high school as a full‑time </a:t>
            </a:r>
            <a:r>
              <a:rPr lang="en-US" sz="2400" dirty="0" smtClean="0"/>
              <a:t>student</a:t>
            </a:r>
            <a:endParaRPr lang="en-US" sz="2400" dirty="0"/>
          </a:p>
          <a:p>
            <a:pPr lvl="1"/>
            <a:r>
              <a:rPr lang="en-US" sz="2400" dirty="0" smtClean="0"/>
              <a:t>Is </a:t>
            </a:r>
            <a:r>
              <a:rPr lang="en-US" sz="2400" dirty="0"/>
              <a:t>the sole caregiver of a family member who is under </a:t>
            </a:r>
            <a:r>
              <a:rPr lang="en-US" sz="2400" dirty="0" smtClean="0"/>
              <a:t>6years </a:t>
            </a:r>
            <a:r>
              <a:rPr lang="en-US" sz="2400" dirty="0"/>
              <a:t>of </a:t>
            </a:r>
            <a:r>
              <a:rPr lang="en-US" sz="2400" dirty="0" smtClean="0"/>
              <a:t>age</a:t>
            </a:r>
            <a:endParaRPr lang="en-US" sz="2400" dirty="0"/>
          </a:p>
          <a:p>
            <a:pPr lvl="1"/>
            <a:r>
              <a:rPr lang="en-US" sz="2400" dirty="0" smtClean="0"/>
              <a:t>Is </a:t>
            </a:r>
            <a:r>
              <a:rPr lang="en-US" sz="2400" dirty="0"/>
              <a:t>currently receiving temporary or permanent long‑term disability benefits from a private insurer or </a:t>
            </a:r>
            <a:r>
              <a:rPr lang="en-US" sz="2400" dirty="0" smtClean="0"/>
              <a:t>the government</a:t>
            </a:r>
            <a:endParaRPr lang="en-US" sz="2400" dirty="0"/>
          </a:p>
          <a:p>
            <a:pPr lvl="1"/>
            <a:r>
              <a:rPr lang="en-US" sz="2400" dirty="0" smtClean="0"/>
              <a:t>Has </a:t>
            </a:r>
            <a:r>
              <a:rPr lang="en-US" sz="2400" dirty="0"/>
              <a:t>been determined to be physically or mentally unfit for employment by a health care professional in accordance with rules adopted by the </a:t>
            </a:r>
            <a:r>
              <a:rPr lang="en-US" sz="2400" dirty="0" smtClean="0"/>
              <a:t>agency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1705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 1092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373563"/>
          </a:xfrm>
        </p:spPr>
        <p:txBody>
          <a:bodyPr/>
          <a:lstStyle/>
          <a:p>
            <a:r>
              <a:rPr lang="en-US" dirty="0" smtClean="0"/>
              <a:t>Limit </a:t>
            </a:r>
            <a:r>
              <a:rPr lang="en-US" dirty="0"/>
              <a:t>lifetime enrollment to five </a:t>
            </a:r>
            <a:r>
              <a:rPr lang="en-US" dirty="0" smtClean="0"/>
              <a:t>years</a:t>
            </a:r>
          </a:p>
          <a:p>
            <a:pPr lvl="1"/>
            <a:r>
              <a:rPr lang="en-US" dirty="0" smtClean="0"/>
              <a:t>Begins on effective date of waiver change</a:t>
            </a:r>
          </a:p>
          <a:p>
            <a:pPr lvl="1"/>
            <a:r>
              <a:rPr lang="en-US" dirty="0" smtClean="0"/>
              <a:t>Does not include time during which person is</a:t>
            </a:r>
          </a:p>
          <a:p>
            <a:pPr lvl="2"/>
            <a:r>
              <a:rPr lang="en-US" dirty="0" smtClean="0"/>
              <a:t>Pregnant</a:t>
            </a:r>
          </a:p>
          <a:p>
            <a:pPr lvl="2"/>
            <a:r>
              <a:rPr lang="en-US" dirty="0" smtClean="0"/>
              <a:t>Sole caregiver of family member under 6</a:t>
            </a:r>
          </a:p>
          <a:p>
            <a:pPr lvl="2"/>
            <a:r>
              <a:rPr lang="en-US" dirty="0" smtClean="0"/>
              <a:t>Receiving long-term disability benefits</a:t>
            </a:r>
          </a:p>
          <a:p>
            <a:pPr lvl="2"/>
            <a:r>
              <a:rPr lang="en-US" dirty="0" smtClean="0"/>
              <a:t>At least 19 and still attending high school full time</a:t>
            </a:r>
          </a:p>
          <a:p>
            <a:pPr lvl="2"/>
            <a:r>
              <a:rPr lang="en-US" dirty="0" smtClean="0"/>
              <a:t>Employed full time, meets AHCCCS income eligibility</a:t>
            </a:r>
          </a:p>
          <a:p>
            <a:pPr lvl="2"/>
            <a:r>
              <a:rPr lang="en-US" dirty="0" smtClean="0"/>
              <a:t>Enrolled before age 19</a:t>
            </a:r>
          </a:p>
          <a:p>
            <a:pPr lvl="2"/>
            <a:r>
              <a:rPr lang="en-US" dirty="0" smtClean="0"/>
              <a:t>Former foster child under 26 years of age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01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 1092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cost sharing requirements to deter:</a:t>
            </a:r>
          </a:p>
          <a:p>
            <a:pPr lvl="1"/>
            <a:r>
              <a:rPr lang="en-US" dirty="0" smtClean="0"/>
              <a:t>Non-emergency use of the ED</a:t>
            </a:r>
          </a:p>
          <a:p>
            <a:pPr lvl="1"/>
            <a:r>
              <a:rPr lang="en-US" dirty="0" smtClean="0"/>
              <a:t>Use of ambulance services for non-emergency transportation when not medically necessary</a:t>
            </a:r>
          </a:p>
          <a:p>
            <a:r>
              <a:rPr lang="en-US" dirty="0" smtClean="0"/>
              <a:t>“Able-bodied” means an individual who is physically and mentally capable of working</a:t>
            </a:r>
          </a:p>
          <a:p>
            <a:r>
              <a:rPr lang="en-US" dirty="0" smtClean="0"/>
              <a:t>“Adults” means at least 19 years of age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3028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 1475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0-100% FPL: </a:t>
            </a:r>
          </a:p>
          <a:p>
            <a:r>
              <a:rPr lang="en-US" sz="2400" dirty="0" smtClean="0"/>
              <a:t>Premium of 2% of household income </a:t>
            </a:r>
          </a:p>
          <a:p>
            <a:r>
              <a:rPr lang="en-US" sz="2400" dirty="0" smtClean="0"/>
              <a:t>Copay </a:t>
            </a:r>
            <a:r>
              <a:rPr lang="en-US" sz="2400" dirty="0"/>
              <a:t>of </a:t>
            </a:r>
            <a:r>
              <a:rPr lang="en-US" sz="2400" dirty="0" smtClean="0"/>
              <a:t>$8 for non-emergency </a:t>
            </a:r>
            <a:r>
              <a:rPr lang="en-US" sz="2400" dirty="0"/>
              <a:t>use of </a:t>
            </a:r>
            <a:r>
              <a:rPr lang="en-US" sz="2400" dirty="0" smtClean="0"/>
              <a:t>ED for first </a:t>
            </a:r>
            <a:r>
              <a:rPr lang="en-US" sz="2400" dirty="0"/>
              <a:t>incident and </a:t>
            </a:r>
            <a:r>
              <a:rPr lang="en-US" sz="2400" dirty="0" smtClean="0"/>
              <a:t>$25 </a:t>
            </a:r>
            <a:r>
              <a:rPr lang="en-US" sz="2400" dirty="0"/>
              <a:t>for each subsequent incident if the person is not admitted to the hospital.  </a:t>
            </a:r>
            <a:r>
              <a:rPr lang="en-US" sz="2400" dirty="0" smtClean="0"/>
              <a:t>No copay if a </a:t>
            </a:r>
            <a:r>
              <a:rPr lang="en-US" sz="2400" dirty="0"/>
              <a:t>person </a:t>
            </a:r>
            <a:r>
              <a:rPr lang="en-US" sz="2400" dirty="0" smtClean="0"/>
              <a:t>is </a:t>
            </a:r>
            <a:r>
              <a:rPr lang="en-US" sz="2400" dirty="0"/>
              <a:t>admitted to the hospital by </a:t>
            </a:r>
            <a:r>
              <a:rPr lang="en-US" sz="2400" dirty="0" smtClean="0"/>
              <a:t>the ED.</a:t>
            </a:r>
          </a:p>
          <a:p>
            <a:r>
              <a:rPr lang="en-US" sz="2400" dirty="0" smtClean="0"/>
              <a:t>Copay of $25 </a:t>
            </a:r>
            <a:r>
              <a:rPr lang="en-US" sz="2400" dirty="0"/>
              <a:t>for </a:t>
            </a:r>
            <a:r>
              <a:rPr lang="en-US" sz="2400" dirty="0" smtClean="0"/>
              <a:t>non-emergency </a:t>
            </a:r>
            <a:r>
              <a:rPr lang="en-US" sz="2400" dirty="0"/>
              <a:t>use of </a:t>
            </a:r>
            <a:r>
              <a:rPr lang="en-US" sz="2400" dirty="0" smtClean="0"/>
              <a:t>ED for </a:t>
            </a:r>
            <a:r>
              <a:rPr lang="en-US" sz="2400" dirty="0"/>
              <a:t>first incident and </a:t>
            </a:r>
            <a:r>
              <a:rPr lang="en-US" sz="2400" dirty="0" smtClean="0"/>
              <a:t>$25 for </a:t>
            </a:r>
            <a:r>
              <a:rPr lang="en-US" sz="2400" dirty="0"/>
              <a:t>each subsequent incident if there is a community health center, rural health center or urgent care center within twenty miles of the hospital.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6223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 </a:t>
            </a:r>
            <a:r>
              <a:rPr lang="en-US" dirty="0" smtClean="0"/>
              <a:t>1475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100-133% </a:t>
            </a:r>
            <a:r>
              <a:rPr lang="en-US" sz="2800" dirty="0"/>
              <a:t>FPL: </a:t>
            </a:r>
            <a:endParaRPr lang="en-US" sz="2800" dirty="0" smtClean="0"/>
          </a:p>
          <a:p>
            <a:r>
              <a:rPr lang="en-US" sz="2400" dirty="0" smtClean="0"/>
              <a:t>Premium 2</a:t>
            </a:r>
            <a:r>
              <a:rPr lang="en-US" sz="2400" dirty="0"/>
              <a:t>% </a:t>
            </a:r>
            <a:r>
              <a:rPr lang="en-US" sz="2400" dirty="0" smtClean="0"/>
              <a:t>household </a:t>
            </a:r>
            <a:r>
              <a:rPr lang="en-US" sz="2400" dirty="0"/>
              <a:t>income </a:t>
            </a:r>
          </a:p>
          <a:p>
            <a:r>
              <a:rPr lang="en-US" sz="2400" dirty="0"/>
              <a:t>Copay of </a:t>
            </a:r>
            <a:r>
              <a:rPr lang="en-US" sz="2400" dirty="0" smtClean="0"/>
              <a:t>$25 </a:t>
            </a:r>
            <a:r>
              <a:rPr lang="en-US" sz="2400" dirty="0"/>
              <a:t>for non-emergency use of ED </a:t>
            </a:r>
            <a:r>
              <a:rPr lang="en-US" sz="2400" dirty="0" smtClean="0"/>
              <a:t>if </a:t>
            </a:r>
            <a:r>
              <a:rPr lang="en-US" sz="2400" dirty="0"/>
              <a:t>the person is not admitted to the hospital.  No copay if a person is admitted to the hospital by the ED.</a:t>
            </a:r>
          </a:p>
          <a:p>
            <a:r>
              <a:rPr lang="en-US" sz="2400" dirty="0"/>
              <a:t>Copay of $25 for non-emergency use of ED </a:t>
            </a:r>
            <a:r>
              <a:rPr lang="en-US" sz="2400" dirty="0" smtClean="0"/>
              <a:t>if </a:t>
            </a:r>
            <a:r>
              <a:rPr lang="en-US" sz="2400" dirty="0"/>
              <a:t>there is a community health center, rural health center or urgent care center within twenty miles of the hospital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Exemption from providing non-emergency medical transportation</a:t>
            </a:r>
            <a:endParaRPr lang="en-US" sz="2400" dirty="0"/>
          </a:p>
          <a:p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7455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III: Delivery System Reform Incentive Payment (DSRIP)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Arizona’s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35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239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DSRIP: Arizona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0"/>
            <a:r>
              <a:rPr lang="en-US" dirty="0" smtClean="0"/>
              <a:t>DSRIP initiatives </a:t>
            </a:r>
            <a:r>
              <a:rPr lang="en-US" dirty="0"/>
              <a:t>will focus </a:t>
            </a:r>
            <a:r>
              <a:rPr lang="en-US" dirty="0" smtClean="0"/>
              <a:t>on: </a:t>
            </a:r>
            <a:endParaRPr lang="en-US" dirty="0"/>
          </a:p>
          <a:p>
            <a:pPr lvl="1"/>
            <a:r>
              <a:rPr lang="en-US" dirty="0"/>
              <a:t>Behavioral Health </a:t>
            </a:r>
            <a:r>
              <a:rPr lang="en-US" dirty="0" smtClean="0"/>
              <a:t>– Physical </a:t>
            </a:r>
            <a:r>
              <a:rPr lang="en-US" dirty="0"/>
              <a:t>Health Care Delivery and Payment Integration</a:t>
            </a:r>
          </a:p>
          <a:p>
            <a:pPr lvl="1"/>
            <a:r>
              <a:rPr lang="en-US" dirty="0"/>
              <a:t>Chronic diseases associated with persons identified as having High Needs/High </a:t>
            </a:r>
            <a:r>
              <a:rPr lang="en-US" dirty="0" smtClean="0"/>
              <a:t>Costs </a:t>
            </a:r>
            <a:endParaRPr lang="en-US" dirty="0"/>
          </a:p>
          <a:p>
            <a:pPr lvl="1"/>
            <a:r>
              <a:rPr lang="en-US" dirty="0"/>
              <a:t>Primary Care models with accountability for population health outcomes</a:t>
            </a:r>
          </a:p>
          <a:p>
            <a:r>
              <a:rPr lang="en-US" dirty="0"/>
              <a:t>Results of </a:t>
            </a:r>
            <a:r>
              <a:rPr lang="en-US" dirty="0" smtClean="0"/>
              <a:t>State </a:t>
            </a:r>
            <a:r>
              <a:rPr lang="en-US" dirty="0"/>
              <a:t>Innovation Plan will inform </a:t>
            </a:r>
            <a:r>
              <a:rPr lang="en-US" dirty="0" smtClean="0"/>
              <a:t>additional </a:t>
            </a:r>
            <a:r>
              <a:rPr lang="en-US" dirty="0"/>
              <a:t>areas of </a:t>
            </a:r>
            <a:r>
              <a:rPr lang="en-US" dirty="0" smtClean="0"/>
              <a:t>focus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36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2324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DSRIP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373563"/>
          </a:xfrm>
        </p:spPr>
        <p:txBody>
          <a:bodyPr/>
          <a:lstStyle/>
          <a:p>
            <a:pPr lvl="0"/>
            <a:r>
              <a:rPr lang="en-US" dirty="0" smtClean="0"/>
              <a:t>Performance measures will include:</a:t>
            </a:r>
          </a:p>
          <a:p>
            <a:pPr lvl="1"/>
            <a:r>
              <a:rPr lang="en-US" sz="2600" dirty="0" smtClean="0"/>
              <a:t>Measures </a:t>
            </a:r>
            <a:r>
              <a:rPr lang="en-US" sz="2600" dirty="0"/>
              <a:t>of infrastructure </a:t>
            </a:r>
            <a:r>
              <a:rPr lang="en-US" sz="2600" dirty="0" smtClean="0"/>
              <a:t>development </a:t>
            </a:r>
            <a:r>
              <a:rPr lang="en-US" sz="2600" dirty="0"/>
              <a:t>– </a:t>
            </a:r>
            <a:r>
              <a:rPr lang="en-US" sz="2600" dirty="0" smtClean="0"/>
              <a:t>e.g., participation in Health </a:t>
            </a:r>
            <a:r>
              <a:rPr lang="en-US" sz="2600" dirty="0"/>
              <a:t>Information Exchange </a:t>
            </a:r>
            <a:endParaRPr lang="en-US" sz="2600" dirty="0" smtClean="0"/>
          </a:p>
          <a:p>
            <a:pPr lvl="1"/>
            <a:r>
              <a:rPr lang="en-US" sz="2600" dirty="0" smtClean="0"/>
              <a:t>System </a:t>
            </a:r>
            <a:r>
              <a:rPr lang="en-US" sz="2600" dirty="0"/>
              <a:t>redesign – </a:t>
            </a:r>
            <a:r>
              <a:rPr lang="en-US" sz="2600" dirty="0" smtClean="0"/>
              <a:t>e.g., value </a:t>
            </a:r>
            <a:r>
              <a:rPr lang="en-US" sz="2600" dirty="0"/>
              <a:t>based payment arrangements </a:t>
            </a:r>
            <a:r>
              <a:rPr lang="en-US" sz="2600" dirty="0" smtClean="0"/>
              <a:t>to achieve collaboration </a:t>
            </a:r>
            <a:r>
              <a:rPr lang="en-US" sz="2600" dirty="0"/>
              <a:t>and </a:t>
            </a:r>
            <a:r>
              <a:rPr lang="en-US" sz="2600" dirty="0" smtClean="0"/>
              <a:t>integration</a:t>
            </a:r>
          </a:p>
          <a:p>
            <a:pPr lvl="1"/>
            <a:r>
              <a:rPr lang="en-US" sz="2600" dirty="0" smtClean="0"/>
              <a:t>Clinical </a:t>
            </a:r>
            <a:r>
              <a:rPr lang="en-US" sz="2600" dirty="0"/>
              <a:t>outcome improvement – </a:t>
            </a:r>
            <a:r>
              <a:rPr lang="en-US" sz="2600" dirty="0" smtClean="0"/>
              <a:t>e.g., </a:t>
            </a:r>
            <a:r>
              <a:rPr lang="en-US" sz="2600" dirty="0"/>
              <a:t>establishing targets for hospital readmission or asthma related </a:t>
            </a:r>
            <a:r>
              <a:rPr lang="en-US" sz="2600" dirty="0" smtClean="0"/>
              <a:t>hospitalizations</a:t>
            </a:r>
          </a:p>
          <a:p>
            <a:pPr lvl="1"/>
            <a:r>
              <a:rPr lang="en-US" sz="2600" dirty="0" smtClean="0"/>
              <a:t>Population </a:t>
            </a:r>
            <a:r>
              <a:rPr lang="en-US" sz="2600" dirty="0"/>
              <a:t>health improvement – </a:t>
            </a:r>
            <a:r>
              <a:rPr lang="en-US" sz="2600" dirty="0" smtClean="0"/>
              <a:t>e.g., </a:t>
            </a:r>
            <a:r>
              <a:rPr lang="en-US" sz="2600" dirty="0"/>
              <a:t>percentage of homelessness among persons </a:t>
            </a:r>
            <a:r>
              <a:rPr lang="en-US" sz="2600" dirty="0" smtClean="0"/>
              <a:t>with SMI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3602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DSRIP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Incentive payment methodology based on milestones and tied to specified measures</a:t>
            </a:r>
          </a:p>
          <a:p>
            <a:r>
              <a:rPr lang="en-US" dirty="0" smtClean="0"/>
              <a:t>Learning collaborative will be established for providers to share best practices,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38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7183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IV: Home and Community Based Services Final Rule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Arizona’s Assessment and Transition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39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366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Waiver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Federal authorities are granted to the State and detailed through three major sections: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Waiver List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Expenditure Authority List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Special Terms and Conditions</a:t>
            </a:r>
          </a:p>
          <a:p>
            <a:r>
              <a:rPr lang="en-US" dirty="0" smtClean="0"/>
              <a:t>Additional Attachments provide more detail on various programs and guidelines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9581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HCBS Final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Final Rule released by CMS 1-16-14</a:t>
            </a:r>
          </a:p>
          <a:p>
            <a:r>
              <a:rPr lang="en-US" sz="2800" dirty="0" smtClean="0"/>
              <a:t>Rule defined what qualifies as HCBS setting</a:t>
            </a:r>
          </a:p>
          <a:p>
            <a:r>
              <a:rPr lang="en-US" sz="2800" dirty="0" smtClean="0"/>
              <a:t>Arizona largely complies; modest changes</a:t>
            </a:r>
          </a:p>
          <a:p>
            <a:r>
              <a:rPr lang="en-US" sz="2800" dirty="0" smtClean="0"/>
              <a:t>HCBS program lives in 1115 Waiver; thus, Assessment and Transition Plan are part of this broader process</a:t>
            </a:r>
          </a:p>
          <a:p>
            <a:r>
              <a:rPr lang="en-US" sz="2800" dirty="0" smtClean="0"/>
              <a:t>Because of specificity to this topic, separate public process</a:t>
            </a:r>
          </a:p>
          <a:p>
            <a:r>
              <a:rPr lang="en-US" sz="2600" dirty="0" smtClean="0"/>
              <a:t>See </a:t>
            </a:r>
            <a:r>
              <a:rPr lang="en-US" sz="2600" dirty="0">
                <a:hlinkClick r:id="rId2"/>
              </a:rPr>
              <a:t>http://</a:t>
            </a:r>
            <a:r>
              <a:rPr lang="en-US" sz="2600" dirty="0" smtClean="0">
                <a:hlinkClick r:id="rId2"/>
              </a:rPr>
              <a:t>www.azahcccs.gov/hcbs/default.aspx</a:t>
            </a:r>
            <a:r>
              <a:rPr lang="en-US" sz="2600" dirty="0" smtClean="0"/>
              <a:t> 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40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2311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V: American Indian Medical Home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41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353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Indian Medical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373563"/>
          </a:xfrm>
        </p:spPr>
        <p:txBody>
          <a:bodyPr/>
          <a:lstStyle/>
          <a:p>
            <a:r>
              <a:rPr lang="en-US" dirty="0" smtClean="0"/>
              <a:t>Health plans provide members with assigned PCP and assistance in managing chronic illness, case management, care coordination</a:t>
            </a:r>
          </a:p>
          <a:p>
            <a:r>
              <a:rPr lang="en-US" dirty="0" smtClean="0"/>
              <a:t>American Indians/Alaska Natives (AI/AN) are exempt from mandatory managed care</a:t>
            </a:r>
          </a:p>
          <a:p>
            <a:r>
              <a:rPr lang="en-US" dirty="0" smtClean="0"/>
              <a:t>Individuals who opt out of managed care receive services on a fee-for-service basis through American Indian Health Program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42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2388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</a:t>
            </a:r>
            <a:r>
              <a:rPr lang="en-US" dirty="0"/>
              <a:t>Medical </a:t>
            </a:r>
            <a:r>
              <a:rPr lang="en-US" dirty="0" smtClean="0"/>
              <a:t>Home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assist Indian Health Services (IHS) and Tribal 638 facilities to offer similar medical home services, AHCCCS is proposing to reimburse qualifying facilities for:</a:t>
            </a:r>
          </a:p>
          <a:p>
            <a:pPr lvl="1"/>
            <a:r>
              <a:rPr lang="en-US" dirty="0" smtClean="0"/>
              <a:t>Primary Care Case Management</a:t>
            </a:r>
          </a:p>
          <a:p>
            <a:pPr lvl="1"/>
            <a:r>
              <a:rPr lang="en-US" dirty="0" smtClean="0"/>
              <a:t>Diabetes Education</a:t>
            </a:r>
          </a:p>
          <a:p>
            <a:pPr lvl="1"/>
            <a:r>
              <a:rPr lang="en-US" dirty="0" smtClean="0"/>
              <a:t>After-hospital care coordination</a:t>
            </a:r>
          </a:p>
          <a:p>
            <a:pPr lvl="1"/>
            <a:r>
              <a:rPr lang="en-US" dirty="0" smtClean="0"/>
              <a:t>24-hour call lines staffed by medical professionals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43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7110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VI: Building upon Past Successes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44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3484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Arizona’s 1115 Waiver: An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Modest changes are required as Arizona’s program matures and evolves. Some of these include:</a:t>
            </a:r>
          </a:p>
          <a:p>
            <a:pPr lvl="1"/>
            <a:r>
              <a:rPr lang="en-US" dirty="0" smtClean="0"/>
              <a:t>Technical changes to reflect AHCCCS / Division of Behavioral Health Services merger</a:t>
            </a:r>
          </a:p>
          <a:p>
            <a:pPr lvl="1"/>
            <a:r>
              <a:rPr lang="en-US" dirty="0" smtClean="0"/>
              <a:t>Aligning behavioral health benefits for duals</a:t>
            </a:r>
          </a:p>
          <a:p>
            <a:pPr lvl="1"/>
            <a:r>
              <a:rPr lang="en-US" dirty="0" smtClean="0"/>
              <a:t>Enhancing payments to Critical Access Hospitals</a:t>
            </a:r>
          </a:p>
          <a:p>
            <a:pPr lvl="1"/>
            <a:r>
              <a:rPr lang="en-US" dirty="0" smtClean="0"/>
              <a:t>Adding traditional healing services for AI/AN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45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2937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VII: Safety Net Care Pool Phase Down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46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7890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Net Care Pool (SNCP</a:t>
            </a:r>
            <a:r>
              <a:rPr lang="en-US" dirty="0" smtClean="0"/>
              <a:t>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April 2012, CMS approved </a:t>
            </a:r>
            <a:r>
              <a:rPr lang="en-US" dirty="0" smtClean="0"/>
              <a:t>SNCP</a:t>
            </a:r>
          </a:p>
          <a:p>
            <a:r>
              <a:rPr lang="en-US" dirty="0" smtClean="0"/>
              <a:t>Designed </a:t>
            </a:r>
            <a:r>
              <a:rPr lang="en-US" dirty="0"/>
              <a:t>to help hospitals </a:t>
            </a:r>
            <a:r>
              <a:rPr lang="en-US" dirty="0" smtClean="0"/>
              <a:t>manage uncompensated </a:t>
            </a:r>
            <a:r>
              <a:rPr lang="en-US" dirty="0"/>
              <a:t>care </a:t>
            </a:r>
            <a:r>
              <a:rPr lang="en-US" dirty="0" smtClean="0"/>
              <a:t>costs during childless adult enrollment freeze </a:t>
            </a:r>
          </a:p>
          <a:p>
            <a:r>
              <a:rPr lang="en-US" dirty="0" smtClean="0"/>
              <a:t>SNCP served as bridge to 2014 for many </a:t>
            </a:r>
            <a:r>
              <a:rPr lang="en-US" dirty="0"/>
              <a:t>hospitals across the </a:t>
            </a:r>
            <a:r>
              <a:rPr lang="en-US" dirty="0" smtClean="0"/>
              <a:t>State</a:t>
            </a:r>
          </a:p>
          <a:p>
            <a:r>
              <a:rPr lang="en-US" dirty="0" smtClean="0"/>
              <a:t>Program </a:t>
            </a:r>
            <a:r>
              <a:rPr lang="en-US" dirty="0"/>
              <a:t>ended on December 31, </a:t>
            </a:r>
            <a:r>
              <a:rPr lang="en-US" dirty="0" smtClean="0"/>
              <a:t>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47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2170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SNCP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373563"/>
          </a:xfrm>
        </p:spPr>
        <p:txBody>
          <a:bodyPr/>
          <a:lstStyle/>
          <a:p>
            <a:r>
              <a:rPr lang="en-US" dirty="0"/>
              <a:t>SNCP extended for Phoenix Children’s Hospital (PCH) to address issues unique to freestanding children’s hospitals that did not benefit from adult coverage restoration and </a:t>
            </a:r>
            <a:r>
              <a:rPr lang="en-US" dirty="0" smtClean="0"/>
              <a:t>expansion </a:t>
            </a:r>
            <a:endParaRPr lang="en-US" dirty="0"/>
          </a:p>
          <a:p>
            <a:r>
              <a:rPr lang="en-US" dirty="0"/>
              <a:t>PCH received two one-year extensions of </a:t>
            </a:r>
            <a:r>
              <a:rPr lang="en-US" dirty="0" smtClean="0"/>
              <a:t>SNCP</a:t>
            </a:r>
          </a:p>
          <a:p>
            <a:r>
              <a:rPr lang="en-US" dirty="0"/>
              <a:t>Federal process is phasing out these types of </a:t>
            </a:r>
            <a:r>
              <a:rPr lang="en-US" dirty="0" smtClean="0"/>
              <a:t>programs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48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648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SNCP: Transition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AHCCCS </a:t>
            </a:r>
            <a:r>
              <a:rPr lang="en-US" dirty="0"/>
              <a:t>requests a </a:t>
            </a:r>
            <a:r>
              <a:rPr lang="en-US" dirty="0" smtClean="0"/>
              <a:t>5-year transition reducing SNCP </a:t>
            </a:r>
            <a:r>
              <a:rPr lang="en-US" dirty="0"/>
              <a:t>payments </a:t>
            </a:r>
            <a:r>
              <a:rPr lang="en-US" dirty="0" smtClean="0"/>
              <a:t>from current max of </a:t>
            </a:r>
            <a:r>
              <a:rPr lang="en-US" dirty="0"/>
              <a:t>$137 million in 2015 </a:t>
            </a:r>
            <a:r>
              <a:rPr lang="en-US" dirty="0" smtClean="0"/>
              <a:t>to:</a:t>
            </a:r>
          </a:p>
          <a:p>
            <a:pPr lvl="1"/>
            <a:r>
              <a:rPr lang="en-US" dirty="0" smtClean="0"/>
              <a:t>$</a:t>
            </a:r>
            <a:r>
              <a:rPr lang="en-US" dirty="0"/>
              <a:t>117 million in </a:t>
            </a:r>
            <a:r>
              <a:rPr lang="en-US" dirty="0" smtClean="0"/>
              <a:t>2016 </a:t>
            </a:r>
          </a:p>
          <a:p>
            <a:pPr lvl="1"/>
            <a:r>
              <a:rPr lang="en-US" dirty="0" smtClean="0"/>
              <a:t>$</a:t>
            </a:r>
            <a:r>
              <a:rPr lang="en-US" dirty="0"/>
              <a:t>90 million in </a:t>
            </a:r>
            <a:r>
              <a:rPr lang="en-US" dirty="0" smtClean="0"/>
              <a:t>2017 </a:t>
            </a:r>
          </a:p>
          <a:p>
            <a:pPr lvl="1"/>
            <a:r>
              <a:rPr lang="en-US" dirty="0" smtClean="0"/>
              <a:t>$</a:t>
            </a:r>
            <a:r>
              <a:rPr lang="en-US" dirty="0"/>
              <a:t>70 million in FY </a:t>
            </a:r>
            <a:r>
              <a:rPr lang="en-US" dirty="0" smtClean="0"/>
              <a:t>2018 </a:t>
            </a:r>
          </a:p>
          <a:p>
            <a:pPr lvl="1"/>
            <a:r>
              <a:rPr lang="en-US" dirty="0" smtClean="0"/>
              <a:t>$</a:t>
            </a:r>
            <a:r>
              <a:rPr lang="en-US" dirty="0"/>
              <a:t>50 million in 2019 </a:t>
            </a:r>
            <a:endParaRPr lang="en-US" dirty="0" smtClean="0"/>
          </a:p>
          <a:p>
            <a:pPr lvl="1"/>
            <a:r>
              <a:rPr lang="en-US" dirty="0" smtClean="0"/>
              <a:t>$</a:t>
            </a:r>
            <a:r>
              <a:rPr lang="en-US" dirty="0"/>
              <a:t>25 million in </a:t>
            </a:r>
            <a:r>
              <a:rPr lang="en-US" dirty="0" smtClean="0"/>
              <a:t>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49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869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Arizona’s 1115 Waiver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Arizona’s current waiver scheduled to expire September </a:t>
            </a:r>
            <a:r>
              <a:rPr lang="en-US" dirty="0" smtClean="0"/>
              <a:t>30</a:t>
            </a:r>
            <a:r>
              <a:rPr lang="en-US" dirty="0" smtClean="0"/>
              <a:t>, 2016</a:t>
            </a:r>
          </a:p>
          <a:p>
            <a:r>
              <a:rPr lang="en-US" dirty="0" smtClean="0"/>
              <a:t>Current terms require the State to give notice of its intentions one year in advance</a:t>
            </a:r>
          </a:p>
          <a:p>
            <a:r>
              <a:rPr lang="en-US" dirty="0" smtClean="0"/>
              <a:t>Arizona will submit its letter of intent to apply for a new Demonstration by September 30,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0705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SNCP: Transition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Arizona is working with PCH to move away from reliance on SNCP through:</a:t>
            </a:r>
          </a:p>
          <a:p>
            <a:pPr lvl="1"/>
            <a:r>
              <a:rPr lang="en-US" dirty="0"/>
              <a:t>APR-DRG payment methodology</a:t>
            </a:r>
          </a:p>
          <a:p>
            <a:pPr lvl="1"/>
            <a:r>
              <a:rPr lang="en-US" dirty="0"/>
              <a:t>Raising reimbursement for high-acuity pediatric cases across the board</a:t>
            </a:r>
          </a:p>
          <a:p>
            <a:pPr lvl="1"/>
            <a:r>
              <a:rPr lang="en-US" dirty="0"/>
              <a:t>Updating method for determining Indirect Medical Education Costs</a:t>
            </a:r>
          </a:p>
          <a:p>
            <a:pPr lvl="1"/>
            <a:r>
              <a:rPr lang="en-US" dirty="0"/>
              <a:t>Value-Based Purchasing rate differentials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50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6968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Goal: Raise the Standard by Building on Past Success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28268C2-6260-4244-89F6-AD24D84BE93D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28" y="1600200"/>
            <a:ext cx="6560344" cy="4373563"/>
          </a:xfrm>
        </p:spPr>
      </p:pic>
    </p:spTree>
    <p:extLst>
      <p:ext uri="{BB962C8B-B14F-4D97-AF65-F5344CB8AC3E}">
        <p14:creationId xmlns:p14="http://schemas.microsoft.com/office/powerpoint/2010/main" val="210063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 and Public Comments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52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6705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53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164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The Centers for Medicare and Medicaid Services (CMS) is the federal agency responsible for oversight of State Medicaid agencies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Arizona </a:t>
            </a:r>
            <a:r>
              <a:rPr lang="en-US" altLang="en-US" sz="2800" dirty="0"/>
              <a:t>must obtain final approval from </a:t>
            </a:r>
            <a:r>
              <a:rPr lang="en-US" altLang="en-US" sz="2800" dirty="0" smtClean="0"/>
              <a:t>CMS</a:t>
            </a: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The Office of Management and Budget and the Department of Health and Human Services also review waiver </a:t>
            </a:r>
            <a:r>
              <a:rPr lang="en-US" altLang="en-US" sz="2800" dirty="0" smtClean="0"/>
              <a:t>proposals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1115 Waivers are approved at the discretion of the HHS Secretary</a:t>
            </a:r>
            <a:endParaRPr lang="en-US" alt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927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Arizona’s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382000" cy="4373563"/>
          </a:xfrm>
        </p:spPr>
        <p:txBody>
          <a:bodyPr/>
          <a:lstStyle/>
          <a:p>
            <a:r>
              <a:rPr lang="en-US" sz="3000" dirty="0" smtClean="0"/>
              <a:t>Arizona’s application for a new 5-year waiver includes:</a:t>
            </a:r>
          </a:p>
          <a:p>
            <a:pPr lvl="1"/>
            <a:r>
              <a:rPr lang="en-US" sz="2600" dirty="0" smtClean="0"/>
              <a:t>Part I: Governor </a:t>
            </a:r>
            <a:r>
              <a:rPr lang="en-US" sz="2600" dirty="0" err="1" smtClean="0"/>
              <a:t>Ducey’s</a:t>
            </a:r>
            <a:r>
              <a:rPr lang="en-US" sz="2600" dirty="0" smtClean="0"/>
              <a:t> vision to modernize Medicaid: The AHCCCS CARE program</a:t>
            </a:r>
          </a:p>
          <a:p>
            <a:pPr lvl="1"/>
            <a:r>
              <a:rPr lang="en-US" sz="2600" dirty="0" smtClean="0"/>
              <a:t>Part II: The Legislative Partnership</a:t>
            </a:r>
          </a:p>
          <a:p>
            <a:pPr lvl="1"/>
            <a:r>
              <a:rPr lang="en-US" sz="2600" dirty="0" smtClean="0"/>
              <a:t>Part III: DSRIP: Arizona’s Approach</a:t>
            </a:r>
          </a:p>
          <a:p>
            <a:pPr lvl="1"/>
            <a:r>
              <a:rPr lang="en-US" sz="2600" dirty="0" smtClean="0"/>
              <a:t>Part IV: HCBS Final Rule</a:t>
            </a:r>
          </a:p>
          <a:p>
            <a:pPr lvl="1"/>
            <a:r>
              <a:rPr lang="en-US" sz="2600" dirty="0" smtClean="0"/>
              <a:t>Part V: American Indian Medical Home</a:t>
            </a:r>
          </a:p>
          <a:p>
            <a:pPr lvl="1"/>
            <a:r>
              <a:rPr lang="en-US" sz="2600" dirty="0" smtClean="0"/>
              <a:t>Part VI: Building Upon Past Successes</a:t>
            </a:r>
          </a:p>
          <a:p>
            <a:pPr lvl="1"/>
            <a:r>
              <a:rPr lang="en-US" sz="2600" dirty="0" smtClean="0"/>
              <a:t>Part VII: Safety Net Care Pool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86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Comment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900" dirty="0" smtClean="0"/>
              <a:t>Five public </a:t>
            </a:r>
            <a:r>
              <a:rPr lang="en-US" altLang="en-US" sz="2900" dirty="0"/>
              <a:t>hearings </a:t>
            </a:r>
            <a:r>
              <a:rPr lang="en-US" altLang="en-US" sz="2900" dirty="0" smtClean="0"/>
              <a:t>and tribal consultation are </a:t>
            </a:r>
            <a:r>
              <a:rPr lang="en-US" altLang="en-US" sz="2900" dirty="0"/>
              <a:t>scheduled to seek </a:t>
            </a:r>
            <a:r>
              <a:rPr lang="en-US" altLang="en-US" sz="2900" dirty="0" smtClean="0"/>
              <a:t>input</a:t>
            </a:r>
          </a:p>
          <a:p>
            <a:pPr>
              <a:lnSpc>
                <a:spcPct val="90000"/>
              </a:lnSpc>
            </a:pPr>
            <a:r>
              <a:rPr lang="en-US" altLang="en-US" sz="2900" dirty="0" smtClean="0"/>
              <a:t>For schedule and how to submit comments, </a:t>
            </a:r>
            <a:r>
              <a:rPr lang="en-US" altLang="en-US" sz="2900" dirty="0" smtClean="0">
                <a:hlinkClick r:id="rId2"/>
              </a:rPr>
              <a:t>http</a:t>
            </a:r>
            <a:r>
              <a:rPr lang="en-US" altLang="en-US" sz="2900" dirty="0">
                <a:hlinkClick r:id="rId2"/>
              </a:rPr>
              <a:t>://</a:t>
            </a:r>
            <a:r>
              <a:rPr lang="en-US" altLang="en-US" sz="2900" dirty="0" smtClean="0">
                <a:hlinkClick r:id="rId2"/>
              </a:rPr>
              <a:t>www.azahcccs.gov/publicnotices/Downloads/WaiverForumFlyer.pdf</a:t>
            </a:r>
            <a:r>
              <a:rPr lang="en-US" altLang="en-US" sz="2900" dirty="0" smtClean="0"/>
              <a:t> </a:t>
            </a:r>
            <a:endParaRPr lang="en-US" altLang="en-US" sz="2900" dirty="0"/>
          </a:p>
          <a:p>
            <a:pPr>
              <a:lnSpc>
                <a:spcPct val="90000"/>
              </a:lnSpc>
            </a:pPr>
            <a:r>
              <a:rPr lang="en-US" altLang="en-US" sz="2900" dirty="0" smtClean="0"/>
              <a:t>Written </a:t>
            </a:r>
            <a:r>
              <a:rPr lang="en-US" altLang="en-US" sz="2900" dirty="0"/>
              <a:t>comments </a:t>
            </a:r>
            <a:r>
              <a:rPr lang="en-US" altLang="en-US" sz="2900" dirty="0" smtClean="0"/>
              <a:t>(by mail or electronic) should </a:t>
            </a:r>
            <a:r>
              <a:rPr lang="en-US" altLang="en-US" sz="2900" dirty="0"/>
              <a:t>be submitted </a:t>
            </a:r>
            <a:r>
              <a:rPr lang="en-US" altLang="en-US" sz="2900" dirty="0" smtClean="0"/>
              <a:t>and received no </a:t>
            </a:r>
            <a:r>
              <a:rPr lang="en-US" altLang="en-US" sz="2900" dirty="0"/>
              <a:t>later than </a:t>
            </a:r>
            <a:r>
              <a:rPr lang="en-US" altLang="en-US" sz="2900" dirty="0" smtClean="0"/>
              <a:t>September 25, 2015</a:t>
            </a:r>
          </a:p>
          <a:p>
            <a:pPr>
              <a:lnSpc>
                <a:spcPct val="90000"/>
              </a:lnSpc>
            </a:pPr>
            <a:r>
              <a:rPr lang="en-US" altLang="en-US" sz="2900" dirty="0" smtClean="0"/>
              <a:t>For more information, </a:t>
            </a:r>
            <a:r>
              <a:rPr lang="en-US" altLang="en-US" sz="2900" dirty="0" smtClean="0">
                <a:hlinkClick r:id="rId3"/>
              </a:rPr>
              <a:t>http</a:t>
            </a:r>
            <a:r>
              <a:rPr lang="en-US" altLang="en-US" sz="2900" dirty="0">
                <a:hlinkClick r:id="rId3"/>
              </a:rPr>
              <a:t>://</a:t>
            </a:r>
            <a:r>
              <a:rPr lang="en-US" altLang="en-US" sz="2900" dirty="0" smtClean="0">
                <a:hlinkClick r:id="rId3"/>
              </a:rPr>
              <a:t>www.azahcccs.gov/shared/FiveYear.aspx</a:t>
            </a:r>
            <a:r>
              <a:rPr lang="en-US" altLang="en-US" sz="2900" dirty="0" smtClean="0"/>
              <a:t> </a:t>
            </a:r>
            <a:endParaRPr lang="en-US" altLang="en-US" sz="2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211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5723128" cy="2457450"/>
          </a:xfrm>
        </p:spPr>
        <p:txBody>
          <a:bodyPr/>
          <a:lstStyle/>
          <a:p>
            <a:r>
              <a:rPr lang="en-US" altLang="en-US" dirty="0" smtClean="0"/>
              <a:t>Part I: Modernizing </a:t>
            </a:r>
            <a:r>
              <a:rPr lang="en-US" altLang="en-US" dirty="0"/>
              <a:t>Arizona Medicaid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048000"/>
            <a:ext cx="5723128" cy="1676400"/>
          </a:xfrm>
        </p:spPr>
        <p:txBody>
          <a:bodyPr/>
          <a:lstStyle/>
          <a:p>
            <a:r>
              <a:rPr lang="en-US" altLang="en-US" dirty="0"/>
              <a:t>The AHCCCS CARE Program</a:t>
            </a:r>
          </a:p>
          <a:p>
            <a:r>
              <a:rPr lang="en-US" altLang="en-US" b="1" dirty="0"/>
              <a:t>C</a:t>
            </a:r>
            <a:r>
              <a:rPr lang="en-US" altLang="en-US" dirty="0"/>
              <a:t>hoice</a:t>
            </a:r>
          </a:p>
          <a:p>
            <a:r>
              <a:rPr lang="en-US" altLang="en-US" b="1" dirty="0"/>
              <a:t>A</a:t>
            </a:r>
            <a:r>
              <a:rPr lang="en-US" altLang="en-US" dirty="0"/>
              <a:t>ccountability</a:t>
            </a:r>
          </a:p>
          <a:p>
            <a:r>
              <a:rPr lang="en-US" altLang="en-US" b="1" dirty="0"/>
              <a:t>R</a:t>
            </a:r>
            <a:r>
              <a:rPr lang="en-US" altLang="en-US" dirty="0"/>
              <a:t>esponsibility</a:t>
            </a:r>
          </a:p>
          <a:p>
            <a:r>
              <a:rPr lang="en-US" altLang="en-US" b="1" dirty="0"/>
              <a:t>E</a:t>
            </a:r>
            <a:r>
              <a:rPr lang="en-US" altLang="en-US" dirty="0"/>
              <a:t>ngagement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881256"/>
      </p:ext>
    </p:extLst>
  </p:cSld>
  <p:clrMapOvr>
    <a:masterClrMapping/>
  </p:clrMapOvr>
</p:sld>
</file>

<file path=ppt/theme/theme1.xml><?xml version="1.0" encoding="utf-8"?>
<a:theme xmlns:a="http://schemas.openxmlformats.org/drawingml/2006/main" name="3_2014 AHCCCS">
  <a:themeElements>
    <a:clrScheme name="AHCCCS 1">
      <a:dk1>
        <a:srgbClr val="595959"/>
      </a:dk1>
      <a:lt1>
        <a:sysClr val="window" lastClr="FFFFFF"/>
      </a:lt1>
      <a:dk2>
        <a:srgbClr val="1F497D"/>
      </a:dk2>
      <a:lt2>
        <a:srgbClr val="FFFFFF"/>
      </a:lt2>
      <a:accent1>
        <a:srgbClr val="318DCC"/>
      </a:accent1>
      <a:accent2>
        <a:srgbClr val="FFCB08"/>
      </a:accent2>
      <a:accent3>
        <a:srgbClr val="702339"/>
      </a:accent3>
      <a:accent4>
        <a:srgbClr val="6E9282"/>
      </a:accent4>
      <a:accent5>
        <a:srgbClr val="A0CEEC"/>
      </a:accent5>
      <a:accent6>
        <a:srgbClr val="FAE69C"/>
      </a:accent6>
      <a:hlink>
        <a:srgbClr val="318DCC"/>
      </a:hlink>
      <a:folHlink>
        <a:srgbClr val="7023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8CA5A3BC7C3A45A7DF571A25E273CD" ma:contentTypeVersion="0" ma:contentTypeDescription="Create a new document." ma:contentTypeScope="" ma:versionID="5589fa26cd31f093e6817e0116009b8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48B145-882E-42BE-B2DB-79040E8286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B5734FB-75F0-48A5-A4EB-69DDB64B4804}">
  <ds:schemaRefs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4778DE3-1BB4-46D7-ADBB-119184F23F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19807</TotalTime>
  <Words>2298</Words>
  <Application>Microsoft Office PowerPoint</Application>
  <PresentationFormat>On-screen Show (4:3)</PresentationFormat>
  <Paragraphs>346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3_2014 AHCCCS</vt:lpstr>
      <vt:lpstr>Modernizing Arizona Medicaid </vt:lpstr>
      <vt:lpstr>Section 1115 Defined</vt:lpstr>
      <vt:lpstr>The Waiver Allows Arizona to:</vt:lpstr>
      <vt:lpstr>Current Waiver Structure</vt:lpstr>
      <vt:lpstr>Arizona’s 1115 Waiver</vt:lpstr>
      <vt:lpstr>Federal Process</vt:lpstr>
      <vt:lpstr>Arizona’s Application</vt:lpstr>
      <vt:lpstr>Public Comment Process</vt:lpstr>
      <vt:lpstr>Part I: Modernizing Arizona Medicaid </vt:lpstr>
      <vt:lpstr>AHCCCS Initiatives</vt:lpstr>
      <vt:lpstr>AHCCCS Today</vt:lpstr>
      <vt:lpstr> Modernizing Arizona Medicaid</vt:lpstr>
      <vt:lpstr>The AHCCCS CARE Program: Requiring Member Contributions</vt:lpstr>
      <vt:lpstr>Strategic Copays</vt:lpstr>
      <vt:lpstr>PowerPoint Presentation</vt:lpstr>
      <vt:lpstr>AHCCCS CARE Premiums</vt:lpstr>
      <vt:lpstr>PowerPoint Presentation</vt:lpstr>
      <vt:lpstr>The AHCCCS CARE Account: Giving People Tools to Manage Their Health</vt:lpstr>
      <vt:lpstr>PowerPoint Presentation</vt:lpstr>
      <vt:lpstr>The AHCCCS CARE Account (cont.)</vt:lpstr>
      <vt:lpstr>PowerPoint Presentation</vt:lpstr>
      <vt:lpstr>Healthy Arizona:  Promoting Healthy Behaviors</vt:lpstr>
      <vt:lpstr>Healthy Arizona (cont.)</vt:lpstr>
      <vt:lpstr>AHCCCS Works:  Viewing AHCCCS as a Pit Stop</vt:lpstr>
      <vt:lpstr>AHCCCS Works (cont.)</vt:lpstr>
      <vt:lpstr>AHCCCS Works (cont.)</vt:lpstr>
      <vt:lpstr>A Modern Approach</vt:lpstr>
      <vt:lpstr>Part II: The Legislative Partnership</vt:lpstr>
      <vt:lpstr>The Requirements: SB 1092</vt:lpstr>
      <vt:lpstr>SB 1092 Work Requirement –   Exemptions</vt:lpstr>
      <vt:lpstr>SB 1092 (cont.)</vt:lpstr>
      <vt:lpstr>SB 1092 (cont.)</vt:lpstr>
      <vt:lpstr>SB 1475</vt:lpstr>
      <vt:lpstr>SB 1475 (cont.)</vt:lpstr>
      <vt:lpstr>Part III: Delivery System Reform Incentive Payment (DSRIP)</vt:lpstr>
      <vt:lpstr>DSRIP: Arizona Approach</vt:lpstr>
      <vt:lpstr>DSRIP (Cont.)</vt:lpstr>
      <vt:lpstr>DSRIP (cont.)</vt:lpstr>
      <vt:lpstr>Part IV: Home and Community Based Services Final Rule</vt:lpstr>
      <vt:lpstr>HCBS Final Rule</vt:lpstr>
      <vt:lpstr>Part V: American Indian Medical Home</vt:lpstr>
      <vt:lpstr>American Indian Medical Home</vt:lpstr>
      <vt:lpstr>AI Medical Home (cont.)</vt:lpstr>
      <vt:lpstr>Part VI: Building upon Past Successes</vt:lpstr>
      <vt:lpstr>Arizona’s 1115 Waiver: An Evolution</vt:lpstr>
      <vt:lpstr>Part VII: Safety Net Care Pool Phase Down</vt:lpstr>
      <vt:lpstr>Safety Net Care Pool (SNCP):</vt:lpstr>
      <vt:lpstr>SNCP (cont.)</vt:lpstr>
      <vt:lpstr>SNCP: Transition Plan</vt:lpstr>
      <vt:lpstr>SNCP: Transition Plan</vt:lpstr>
      <vt:lpstr>Our Goal: Raise the Standard by Building on Past Success</vt:lpstr>
      <vt:lpstr>Questions and Public Comments</vt:lpstr>
      <vt:lpstr>Thank You.</vt:lpstr>
    </vt:vector>
  </TitlesOfParts>
  <Company>AHCCCS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 presentation</dc:title>
  <dc:creator>Lcraymon</dc:creator>
  <cp:lastModifiedBy>Coury, Monica</cp:lastModifiedBy>
  <cp:revision>359</cp:revision>
  <cp:lastPrinted>2015-02-23T23:47:08Z</cp:lastPrinted>
  <dcterms:created xsi:type="dcterms:W3CDTF">2011-11-23T15:17:49Z</dcterms:created>
  <dcterms:modified xsi:type="dcterms:W3CDTF">2015-08-18T18:03:42Z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0x010100218CA5A3BC7C3A45A7DF571A25E273CD</vt:lpwstr>
  </property>
</Properties>
</file>